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"/>
  </p:notesMasterIdLst>
  <p:sldIdLst>
    <p:sldId id="257" r:id="rId2"/>
    <p:sldId id="256" r:id="rId3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F2417"/>
    <a:srgbClr val="E7E7E7"/>
    <a:srgbClr val="E1C6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94" d="100"/>
          <a:sy n="94" d="100"/>
        </p:scale>
        <p:origin x="-288" y="-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5" Type="http://schemas.openxmlformats.org/officeDocument/2006/relationships/printerSettings" Target="printerSettings/printerSettings1.bin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C5491D-50B7-6F4A-A45D-0CCBD5257B11}" type="datetimeFigureOut">
              <a:rPr lang="es-ES" smtClean="0"/>
              <a:t>13/10/17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B52D1E-A253-1A4D-9E75-F67F8045F0B1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972253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B52D1E-A253-1A4D-9E75-F67F8045F0B1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806181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E1C24-05B2-3943-99E3-1199F5C05BE0}" type="datetimeFigureOut">
              <a:rPr lang="es-ES" smtClean="0"/>
              <a:t>13/10/17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0F949-1398-3C40-8C85-5FBB03259DE4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29278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E1C24-05B2-3943-99E3-1199F5C05BE0}" type="datetimeFigureOut">
              <a:rPr lang="es-ES" smtClean="0"/>
              <a:t>13/10/17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0F949-1398-3C40-8C85-5FBB03259DE4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64183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E1C24-05B2-3943-99E3-1199F5C05BE0}" type="datetimeFigureOut">
              <a:rPr lang="es-ES" smtClean="0"/>
              <a:t>13/10/17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0F949-1398-3C40-8C85-5FBB03259DE4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318432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E1C24-05B2-3943-99E3-1199F5C05BE0}" type="datetimeFigureOut">
              <a:rPr lang="es-ES" smtClean="0"/>
              <a:t>13/10/17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0F949-1398-3C40-8C85-5FBB03259DE4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680925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E1C24-05B2-3943-99E3-1199F5C05BE0}" type="datetimeFigureOut">
              <a:rPr lang="es-ES" smtClean="0"/>
              <a:t>13/10/17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0F949-1398-3C40-8C85-5FBB03259DE4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63959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E1C24-05B2-3943-99E3-1199F5C05BE0}" type="datetimeFigureOut">
              <a:rPr lang="es-ES" smtClean="0"/>
              <a:t>13/10/17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0F949-1398-3C40-8C85-5FBB03259DE4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65596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E1C24-05B2-3943-99E3-1199F5C05BE0}" type="datetimeFigureOut">
              <a:rPr lang="es-ES" smtClean="0"/>
              <a:t>13/10/17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0F949-1398-3C40-8C85-5FBB03259DE4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313752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E1C24-05B2-3943-99E3-1199F5C05BE0}" type="datetimeFigureOut">
              <a:rPr lang="es-ES" smtClean="0"/>
              <a:t>13/10/17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0F949-1398-3C40-8C85-5FBB03259DE4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0135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E1C24-05B2-3943-99E3-1199F5C05BE0}" type="datetimeFigureOut">
              <a:rPr lang="es-ES" smtClean="0"/>
              <a:t>13/10/17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0F949-1398-3C40-8C85-5FBB03259DE4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76029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E1C24-05B2-3943-99E3-1199F5C05BE0}" type="datetimeFigureOut">
              <a:rPr lang="es-ES" smtClean="0"/>
              <a:t>13/10/17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0F949-1398-3C40-8C85-5FBB03259DE4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382629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E1C24-05B2-3943-99E3-1199F5C05BE0}" type="datetimeFigureOut">
              <a:rPr lang="es-ES" smtClean="0"/>
              <a:t>13/10/17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0F949-1398-3C40-8C85-5FBB03259DE4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85809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1E1C24-05B2-3943-99E3-1199F5C05BE0}" type="datetimeFigureOut">
              <a:rPr lang="es-ES" smtClean="0"/>
              <a:t>13/10/17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F0F949-1398-3C40-8C85-5FBB03259DE4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90856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hyperlink" Target="http://faciso.ugr.es/" TargetMode="Externa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n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6584" y="0"/>
            <a:ext cx="3037416" cy="6858000"/>
          </a:xfrm>
          <a:prstGeom prst="rect">
            <a:avLst/>
          </a:prstGeom>
        </p:spPr>
      </p:pic>
      <p:sp>
        <p:nvSpPr>
          <p:cNvPr id="7" name="object 13"/>
          <p:cNvSpPr/>
          <p:nvPr/>
        </p:nvSpPr>
        <p:spPr>
          <a:xfrm>
            <a:off x="3369733" y="2859766"/>
            <a:ext cx="814532" cy="833863"/>
          </a:xfrm>
          <a:prstGeom prst="rect">
            <a:avLst/>
          </a:prstGeom>
          <a:blipFill>
            <a:blip r:embed="rId3" cstate="print"/>
            <a:srcRect/>
            <a:stretch>
              <a:fillRect t="-1" r="-107838" b="-37772"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CuadroTexto 7"/>
          <p:cNvSpPr txBox="1"/>
          <p:nvPr/>
        </p:nvSpPr>
        <p:spPr>
          <a:xfrm>
            <a:off x="4167332" y="2971898"/>
            <a:ext cx="167466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i="1" dirty="0" smtClean="0">
                <a:solidFill>
                  <a:srgbClr val="6C682B"/>
                </a:solidFill>
                <a:latin typeface="Avenir Black Oblique"/>
                <a:cs typeface="Avenir Black Oblique"/>
              </a:rPr>
              <a:t>Facultad de Ciencias Sociales y Jurídicas</a:t>
            </a:r>
            <a:endParaRPr lang="es-ES" sz="1400" i="1" dirty="0">
              <a:solidFill>
                <a:srgbClr val="6C682B"/>
              </a:solidFill>
              <a:latin typeface="Avenir Black Oblique"/>
              <a:cs typeface="Avenir Black Oblique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6106584" y="2810920"/>
            <a:ext cx="3037416" cy="1200328"/>
          </a:xfrm>
          <a:prstGeom prst="rect">
            <a:avLst/>
          </a:prstGeom>
          <a:solidFill>
            <a:srgbClr val="0F2417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400" dirty="0" smtClean="0">
                <a:latin typeface="MinION PRO"/>
                <a:cs typeface="MinION PRO"/>
              </a:rPr>
              <a:t>CURSO EN DACTILOSCOPIA</a:t>
            </a:r>
          </a:p>
          <a:p>
            <a:pPr algn="ctr"/>
            <a:r>
              <a:rPr lang="es-ES" sz="2400" dirty="0" smtClean="0">
                <a:latin typeface="MinION PRO"/>
                <a:cs typeface="MinION PRO"/>
              </a:rPr>
              <a:t> </a:t>
            </a:r>
            <a:r>
              <a:rPr lang="es-ES" sz="2400" dirty="0">
                <a:latin typeface="MinION PRO"/>
                <a:cs typeface="MinION PRO"/>
              </a:rPr>
              <a:t>I </a:t>
            </a:r>
            <a:r>
              <a:rPr lang="es-ES" sz="2400" dirty="0" smtClean="0">
                <a:latin typeface="MinION PRO"/>
                <a:cs typeface="MinION PRO"/>
              </a:rPr>
              <a:t>EDICIÓN</a:t>
            </a:r>
            <a:endParaRPr lang="es-ES" sz="2400" dirty="0">
              <a:latin typeface="MinION PRO"/>
              <a:cs typeface="MinION PRO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3217333" y="4656667"/>
            <a:ext cx="2624668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 smtClean="0">
                <a:solidFill>
                  <a:srgbClr val="0F2417"/>
                </a:solidFill>
                <a:latin typeface="Minion pro"/>
                <a:cs typeface="Minion pro"/>
              </a:rPr>
              <a:t>Organizan:</a:t>
            </a:r>
          </a:p>
          <a:p>
            <a:pPr algn="ctr"/>
            <a:endParaRPr lang="es-ES" sz="1400" b="1" dirty="0">
              <a:latin typeface="Minion pro"/>
              <a:cs typeface="Minion pro"/>
            </a:endParaRPr>
          </a:p>
          <a:p>
            <a:pPr algn="ctr"/>
            <a:r>
              <a:rPr lang="es-ES" sz="1400" b="1" dirty="0" smtClean="0">
                <a:solidFill>
                  <a:srgbClr val="0F2417"/>
                </a:solidFill>
                <a:latin typeface="Minion pro"/>
                <a:cs typeface="Minion pro"/>
              </a:rPr>
              <a:t>-</a:t>
            </a:r>
            <a:r>
              <a:rPr lang="es-ES" sz="1200" b="1" dirty="0" smtClean="0">
                <a:solidFill>
                  <a:srgbClr val="0F2417"/>
                </a:solidFill>
                <a:latin typeface="Minion pro"/>
                <a:cs typeface="Minion pro"/>
              </a:rPr>
              <a:t>Decanato de la Facultad de Ciencias Sociales y Jurídicas </a:t>
            </a:r>
          </a:p>
          <a:p>
            <a:pPr algn="ctr"/>
            <a:endParaRPr lang="es-ES" sz="1200" b="1" dirty="0">
              <a:solidFill>
                <a:srgbClr val="0F2417"/>
              </a:solidFill>
              <a:latin typeface="Minion pro"/>
              <a:cs typeface="Minion pro"/>
            </a:endParaRPr>
          </a:p>
          <a:p>
            <a:pPr algn="ctr"/>
            <a:r>
              <a:rPr lang="es-ES" sz="1200" b="1" dirty="0" smtClean="0">
                <a:solidFill>
                  <a:srgbClr val="0F2417"/>
                </a:solidFill>
                <a:latin typeface="Minion pro"/>
                <a:cs typeface="Minion pro"/>
              </a:rPr>
              <a:t>-Coordinación del Grado en Derecho de la  la Facultad de Ciencias Sociales y Jurídicas </a:t>
            </a:r>
          </a:p>
          <a:p>
            <a:pPr algn="just"/>
            <a:endParaRPr lang="es-ES" sz="1400" b="1" dirty="0" smtClean="0">
              <a:latin typeface="Minion pro"/>
              <a:cs typeface="Minion pro"/>
            </a:endParaRPr>
          </a:p>
          <a:p>
            <a:endParaRPr lang="es-ES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19994" y="0"/>
            <a:ext cx="1915583" cy="1915583"/>
          </a:xfrm>
          <a:prstGeom prst="rect">
            <a:avLst/>
          </a:prstGeom>
        </p:spPr>
      </p:pic>
      <p:sp>
        <p:nvSpPr>
          <p:cNvPr id="13" name="CuadroTexto 12"/>
          <p:cNvSpPr txBox="1"/>
          <p:nvPr/>
        </p:nvSpPr>
        <p:spPr>
          <a:xfrm>
            <a:off x="6387115" y="515509"/>
            <a:ext cx="262466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 smtClean="0">
                <a:solidFill>
                  <a:srgbClr val="0F2417"/>
                </a:solidFill>
                <a:latin typeface="Minion pro"/>
                <a:cs typeface="Minion pro"/>
              </a:rPr>
              <a:t>17 y 18 de Noviembre</a:t>
            </a:r>
            <a:endParaRPr lang="es-ES" sz="1400" b="1" dirty="0" smtClean="0">
              <a:latin typeface="Minion pro"/>
              <a:cs typeface="Minion pro"/>
            </a:endParaRPr>
          </a:p>
          <a:p>
            <a:endParaRPr lang="es-ES" dirty="0"/>
          </a:p>
        </p:txBody>
      </p:sp>
      <p:pic>
        <p:nvPicPr>
          <p:cNvPr id="19" name="Imagen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9117" y="468941"/>
            <a:ext cx="3640665" cy="2502957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3037416" cy="6858000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303741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240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ángulo 52"/>
          <p:cNvSpPr/>
          <p:nvPr/>
        </p:nvSpPr>
        <p:spPr>
          <a:xfrm>
            <a:off x="2986622" y="4778368"/>
            <a:ext cx="3170760" cy="2079632"/>
          </a:xfrm>
          <a:prstGeom prst="rect">
            <a:avLst/>
          </a:prstGeom>
          <a:solidFill>
            <a:srgbClr val="0F241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6" name="Imagen 4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7415" y="-55"/>
            <a:ext cx="3119967" cy="5029807"/>
          </a:xfrm>
          <a:prstGeom prst="rect">
            <a:avLst/>
          </a:prstGeom>
        </p:spPr>
      </p:pic>
      <p:sp>
        <p:nvSpPr>
          <p:cNvPr id="20" name="CuadroTexto 19"/>
          <p:cNvSpPr txBox="1"/>
          <p:nvPr/>
        </p:nvSpPr>
        <p:spPr>
          <a:xfrm>
            <a:off x="0" y="-53"/>
            <a:ext cx="3037416" cy="338554"/>
          </a:xfrm>
          <a:prstGeom prst="rect">
            <a:avLst/>
          </a:prstGeom>
          <a:solidFill>
            <a:srgbClr val="0F2417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1600" dirty="0" smtClean="0">
                <a:latin typeface="MinION PRO"/>
                <a:cs typeface="MinION PRO"/>
              </a:rPr>
              <a:t>OBJETIVOS</a:t>
            </a:r>
            <a:endParaRPr lang="es-ES" sz="1600" dirty="0">
              <a:latin typeface="MinION PRO"/>
              <a:cs typeface="MinION PRO"/>
            </a:endParaRPr>
          </a:p>
        </p:txBody>
      </p:sp>
      <p:sp>
        <p:nvSpPr>
          <p:cNvPr id="21" name="CuadroTexto 20"/>
          <p:cNvSpPr txBox="1"/>
          <p:nvPr/>
        </p:nvSpPr>
        <p:spPr>
          <a:xfrm>
            <a:off x="203199" y="677334"/>
            <a:ext cx="262466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s-ES" sz="1400" b="1" dirty="0" smtClean="0">
              <a:latin typeface="Minion pro"/>
              <a:cs typeface="Minion pro"/>
            </a:endParaRPr>
          </a:p>
          <a:p>
            <a:endParaRPr lang="es-ES" dirty="0"/>
          </a:p>
        </p:txBody>
      </p:sp>
      <p:sp>
        <p:nvSpPr>
          <p:cNvPr id="22" name="Rectángulo 21"/>
          <p:cNvSpPr/>
          <p:nvPr/>
        </p:nvSpPr>
        <p:spPr>
          <a:xfrm>
            <a:off x="78315" y="474138"/>
            <a:ext cx="2834217" cy="29361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s-ES" sz="1200" dirty="0">
                <a:latin typeface="MinION PRO"/>
                <a:cs typeface="MinION PRO"/>
              </a:rPr>
              <a:t>El objetivo de este curso es la formación práctica y de campo en una de las materias con más relevancia en la criminología</a:t>
            </a:r>
            <a:r>
              <a:rPr lang="es-ES" sz="1200" dirty="0" smtClean="0">
                <a:latin typeface="MinION PRO"/>
                <a:cs typeface="MinION PRO"/>
              </a:rPr>
              <a:t>, como </a:t>
            </a:r>
            <a:r>
              <a:rPr lang="es-ES" sz="1200" dirty="0">
                <a:latin typeface="MinION PRO"/>
                <a:cs typeface="MinION PRO"/>
              </a:rPr>
              <a:t>es la dactiloscopia, o el estudio y la identificación de huellas </a:t>
            </a:r>
            <a:r>
              <a:rPr lang="es-ES" sz="1200" dirty="0" err="1" smtClean="0">
                <a:latin typeface="MinION PRO"/>
                <a:cs typeface="MinION PRO"/>
              </a:rPr>
              <a:t>lofoscópicas</a:t>
            </a:r>
            <a:r>
              <a:rPr lang="es-ES" sz="1200" dirty="0" smtClean="0">
                <a:latin typeface="MinION PRO"/>
                <a:cs typeface="MinION PRO"/>
              </a:rPr>
              <a:t>.</a:t>
            </a:r>
          </a:p>
          <a:p>
            <a:pPr algn="just">
              <a:lnSpc>
                <a:spcPct val="90000"/>
              </a:lnSpc>
            </a:pPr>
            <a:endParaRPr lang="es-ES" sz="1200" dirty="0">
              <a:latin typeface="MinION PRO"/>
              <a:cs typeface="MinION PRO"/>
            </a:endParaRPr>
          </a:p>
          <a:p>
            <a:pPr algn="just">
              <a:lnSpc>
                <a:spcPct val="90000"/>
              </a:lnSpc>
            </a:pPr>
            <a:r>
              <a:rPr lang="es-ES" sz="1200" dirty="0" smtClean="0">
                <a:latin typeface="MinION PRO"/>
                <a:cs typeface="MinION PRO"/>
              </a:rPr>
              <a:t>El alumno sabrá:</a:t>
            </a:r>
          </a:p>
          <a:p>
            <a:pPr marL="171450" indent="-171450" algn="just">
              <a:lnSpc>
                <a:spcPct val="90000"/>
              </a:lnSpc>
              <a:buFont typeface="Arial"/>
              <a:buChar char="•"/>
            </a:pPr>
            <a:r>
              <a:rPr lang="es-ES" sz="1200" dirty="0" smtClean="0">
                <a:latin typeface="MinION PRO"/>
                <a:cs typeface="MinION PRO"/>
              </a:rPr>
              <a:t>El concepto y naturaleza jurídica del informe dactiloscópico.</a:t>
            </a:r>
          </a:p>
          <a:p>
            <a:pPr marL="171450" indent="-171450" algn="just">
              <a:lnSpc>
                <a:spcPct val="90000"/>
              </a:lnSpc>
              <a:buFont typeface="Arial"/>
              <a:buChar char="•"/>
            </a:pPr>
            <a:r>
              <a:rPr lang="es-ES" sz="1200" dirty="0" smtClean="0">
                <a:latin typeface="MinION PRO"/>
                <a:cs typeface="MinION PRO"/>
              </a:rPr>
              <a:t>El valor probatorio de la pericial dactiloscópica.</a:t>
            </a:r>
          </a:p>
          <a:p>
            <a:pPr marL="171450" indent="-171450" algn="just">
              <a:lnSpc>
                <a:spcPct val="90000"/>
              </a:lnSpc>
              <a:buFont typeface="Arial"/>
              <a:buChar char="•"/>
            </a:pPr>
            <a:endParaRPr lang="es-ES" sz="1200" dirty="0" smtClean="0">
              <a:latin typeface="MinION PRO"/>
              <a:cs typeface="MinION PRO"/>
            </a:endParaRPr>
          </a:p>
          <a:p>
            <a:pPr algn="just">
              <a:lnSpc>
                <a:spcPct val="90000"/>
              </a:lnSpc>
            </a:pPr>
            <a:r>
              <a:rPr lang="es-ES" sz="1200" dirty="0" smtClean="0">
                <a:latin typeface="MinION PRO"/>
                <a:cs typeface="MinION PRO"/>
              </a:rPr>
              <a:t>El alumno será capaz de:</a:t>
            </a:r>
          </a:p>
          <a:p>
            <a:pPr marL="171450" indent="-171450" algn="just">
              <a:lnSpc>
                <a:spcPct val="90000"/>
              </a:lnSpc>
              <a:buFont typeface="Arial"/>
              <a:buChar char="•"/>
            </a:pPr>
            <a:r>
              <a:rPr lang="es-ES" sz="1200" dirty="0" smtClean="0">
                <a:latin typeface="MinION PRO"/>
                <a:cs typeface="MinION PRO"/>
              </a:rPr>
              <a:t>Cotejar y extraer huellas dactilares.</a:t>
            </a:r>
          </a:p>
          <a:p>
            <a:pPr marL="171450" indent="-171450" algn="just">
              <a:lnSpc>
                <a:spcPct val="90000"/>
              </a:lnSpc>
              <a:buFont typeface="Arial"/>
              <a:buChar char="•"/>
            </a:pPr>
            <a:r>
              <a:rPr lang="es-ES" sz="1200" dirty="0" smtClean="0">
                <a:latin typeface="MinION PRO"/>
                <a:cs typeface="MinION PRO"/>
              </a:rPr>
              <a:t>Elaborar informes periciales.</a:t>
            </a:r>
          </a:p>
          <a:p>
            <a:pPr algn="just"/>
            <a:endParaRPr lang="es-ES" sz="1200" dirty="0">
              <a:latin typeface="MinION PRO"/>
              <a:cs typeface="MinION PRO"/>
            </a:endParaRPr>
          </a:p>
        </p:txBody>
      </p:sp>
      <p:sp>
        <p:nvSpPr>
          <p:cNvPr id="23" name="CuadroTexto 22"/>
          <p:cNvSpPr txBox="1"/>
          <p:nvPr/>
        </p:nvSpPr>
        <p:spPr>
          <a:xfrm>
            <a:off x="6157382" y="-53"/>
            <a:ext cx="2986618" cy="338554"/>
          </a:xfrm>
          <a:prstGeom prst="rect">
            <a:avLst/>
          </a:prstGeom>
          <a:solidFill>
            <a:srgbClr val="0F2417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1600" dirty="0" smtClean="0">
                <a:latin typeface="MinION PRO"/>
                <a:cs typeface="MinION PRO"/>
              </a:rPr>
              <a:t>DOCENTES</a:t>
            </a:r>
            <a:endParaRPr lang="es-ES" sz="1600" dirty="0">
              <a:latin typeface="MinION PRO"/>
              <a:cs typeface="MinION PRO"/>
            </a:endParaRPr>
          </a:p>
        </p:txBody>
      </p:sp>
      <p:sp>
        <p:nvSpPr>
          <p:cNvPr id="24" name="Rectángulo 23"/>
          <p:cNvSpPr/>
          <p:nvPr/>
        </p:nvSpPr>
        <p:spPr>
          <a:xfrm>
            <a:off x="6191249" y="406588"/>
            <a:ext cx="2834217" cy="1754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200" b="1" dirty="0" smtClean="0">
                <a:latin typeface="MinION PRO"/>
                <a:cs typeface="MinION PRO"/>
              </a:rPr>
              <a:t>Antonio Valenzuela</a:t>
            </a:r>
            <a:r>
              <a:rPr lang="es-ES" sz="1200" dirty="0" smtClean="0">
                <a:latin typeface="MinION PRO"/>
                <a:cs typeface="MinION PRO"/>
              </a:rPr>
              <a:t>. Agente de la Guardia Civil, Unidad Orgánica de Policía Judicial.</a:t>
            </a:r>
          </a:p>
          <a:p>
            <a:pPr algn="just"/>
            <a:r>
              <a:rPr lang="es-ES" sz="1200" dirty="0" smtClean="0">
                <a:latin typeface="MinION PRO"/>
                <a:cs typeface="MinION PRO"/>
              </a:rPr>
              <a:t> </a:t>
            </a:r>
          </a:p>
          <a:p>
            <a:pPr algn="just"/>
            <a:r>
              <a:rPr lang="es-ES" sz="1200" b="1" dirty="0" smtClean="0">
                <a:latin typeface="MinION PRO"/>
                <a:cs typeface="MinION PRO"/>
              </a:rPr>
              <a:t>Carlos </a:t>
            </a:r>
            <a:r>
              <a:rPr lang="es-ES" sz="1200" b="1" dirty="0" err="1" smtClean="0">
                <a:latin typeface="MinION PRO"/>
                <a:cs typeface="MinION PRO"/>
              </a:rPr>
              <a:t>Aránguez</a:t>
            </a:r>
            <a:r>
              <a:rPr lang="es-ES" sz="1200" b="1" dirty="0" smtClean="0">
                <a:latin typeface="MinION PRO"/>
                <a:cs typeface="MinION PRO"/>
              </a:rPr>
              <a:t> Sánchez</a:t>
            </a:r>
            <a:r>
              <a:rPr lang="es-ES" sz="1200" dirty="0" smtClean="0">
                <a:latin typeface="MinION PRO"/>
                <a:cs typeface="MinION PRO"/>
              </a:rPr>
              <a:t>. Profesor Titular de Derecho Penal de la Facultad de Derecho. Universidad de Granada.</a:t>
            </a:r>
          </a:p>
          <a:p>
            <a:pPr algn="just"/>
            <a:endParaRPr lang="es-ES" sz="1200" dirty="0">
              <a:latin typeface="MinION PRO"/>
              <a:cs typeface="MinION PRO"/>
            </a:endParaRPr>
          </a:p>
        </p:txBody>
      </p:sp>
      <p:sp>
        <p:nvSpPr>
          <p:cNvPr id="28" name="CuadroTexto 27"/>
          <p:cNvSpPr txBox="1"/>
          <p:nvPr/>
        </p:nvSpPr>
        <p:spPr>
          <a:xfrm>
            <a:off x="0" y="3321945"/>
            <a:ext cx="3037416" cy="338554"/>
          </a:xfrm>
          <a:prstGeom prst="rect">
            <a:avLst/>
          </a:prstGeom>
          <a:solidFill>
            <a:srgbClr val="0F2417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1600" dirty="0" smtClean="0">
                <a:latin typeface="MinION PRO"/>
                <a:cs typeface="MinION PRO"/>
              </a:rPr>
              <a:t>PROGRAMA</a:t>
            </a:r>
            <a:endParaRPr lang="es-ES" sz="1600" dirty="0">
              <a:latin typeface="MinION PRO"/>
              <a:cs typeface="MinION PRO"/>
            </a:endParaRPr>
          </a:p>
        </p:txBody>
      </p:sp>
      <p:sp>
        <p:nvSpPr>
          <p:cNvPr id="29" name="Rectángulo 28"/>
          <p:cNvSpPr/>
          <p:nvPr/>
        </p:nvSpPr>
        <p:spPr>
          <a:xfrm>
            <a:off x="61382" y="3786656"/>
            <a:ext cx="2834217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s-ES" sz="1200" dirty="0" smtClean="0">
                <a:latin typeface="MinION PRO"/>
                <a:cs typeface="MinION PRO"/>
              </a:rPr>
              <a:t>Módulo I: Marco legal y jurídico de las huellas dactilares.</a:t>
            </a:r>
          </a:p>
          <a:p>
            <a:pPr algn="just">
              <a:lnSpc>
                <a:spcPct val="90000"/>
              </a:lnSpc>
            </a:pPr>
            <a:r>
              <a:rPr lang="es-ES" sz="1200" dirty="0" smtClean="0">
                <a:latin typeface="MinION PRO"/>
                <a:cs typeface="MinION PRO"/>
              </a:rPr>
              <a:t> </a:t>
            </a:r>
          </a:p>
          <a:p>
            <a:pPr algn="just">
              <a:lnSpc>
                <a:spcPct val="90000"/>
              </a:lnSpc>
            </a:pPr>
            <a:r>
              <a:rPr lang="es-ES" sz="1200" dirty="0" smtClean="0">
                <a:latin typeface="MinION PRO"/>
                <a:cs typeface="MinION PRO"/>
              </a:rPr>
              <a:t>Módulo II: Estudio científico y criminológico de la </a:t>
            </a:r>
            <a:r>
              <a:rPr lang="es-ES" sz="1200" dirty="0" err="1" smtClean="0">
                <a:latin typeface="MinION PRO"/>
                <a:cs typeface="MinION PRO"/>
              </a:rPr>
              <a:t>lofoscopia</a:t>
            </a:r>
            <a:r>
              <a:rPr lang="es-ES" sz="1200" dirty="0" smtClean="0">
                <a:latin typeface="MinION PRO"/>
                <a:cs typeface="MinION PRO"/>
              </a:rPr>
              <a:t>.</a:t>
            </a:r>
          </a:p>
          <a:p>
            <a:pPr algn="just"/>
            <a:endParaRPr lang="es-ES" sz="1200" dirty="0">
              <a:latin typeface="MinION PRO"/>
              <a:cs typeface="MinION PRO"/>
            </a:endParaRPr>
          </a:p>
        </p:txBody>
      </p:sp>
      <p:sp>
        <p:nvSpPr>
          <p:cNvPr id="30" name="CuadroTexto 29"/>
          <p:cNvSpPr txBox="1"/>
          <p:nvPr/>
        </p:nvSpPr>
        <p:spPr>
          <a:xfrm>
            <a:off x="2936484" y="4778368"/>
            <a:ext cx="3244849" cy="338554"/>
          </a:xfrm>
          <a:prstGeom prst="rect">
            <a:avLst/>
          </a:prstGeom>
          <a:solidFill>
            <a:srgbClr val="0F2417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1600" dirty="0" smtClean="0">
                <a:latin typeface="MinION PRO"/>
                <a:cs typeface="MinION PRO"/>
              </a:rPr>
              <a:t>DESTINATARIOS</a:t>
            </a:r>
            <a:endParaRPr lang="es-ES" sz="1600" dirty="0">
              <a:latin typeface="MinION PRO"/>
              <a:cs typeface="MinION PRO"/>
            </a:endParaRPr>
          </a:p>
        </p:txBody>
      </p:sp>
      <p:sp>
        <p:nvSpPr>
          <p:cNvPr id="31" name="Rectángulo 30"/>
          <p:cNvSpPr/>
          <p:nvPr/>
        </p:nvSpPr>
        <p:spPr>
          <a:xfrm>
            <a:off x="3050932" y="5313317"/>
            <a:ext cx="303530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buFont typeface="Arial"/>
              <a:buChar char="•"/>
            </a:pPr>
            <a:r>
              <a:rPr lang="es-ES" sz="1200" dirty="0" smtClean="0">
                <a:solidFill>
                  <a:schemeClr val="bg1"/>
                </a:solidFill>
                <a:latin typeface="MinION PRO"/>
                <a:cs typeface="MinION PRO"/>
              </a:rPr>
              <a:t>Estudiantes de Derecho</a:t>
            </a:r>
          </a:p>
          <a:p>
            <a:pPr marL="171450" indent="-171450" algn="just">
              <a:buFont typeface="Arial"/>
              <a:buChar char="•"/>
            </a:pPr>
            <a:r>
              <a:rPr lang="es-ES" sz="1200" dirty="0" smtClean="0">
                <a:solidFill>
                  <a:schemeClr val="bg1"/>
                </a:solidFill>
                <a:latin typeface="MinION PRO"/>
                <a:cs typeface="MinION PRO"/>
              </a:rPr>
              <a:t>Estudiantes de Criminología </a:t>
            </a:r>
          </a:p>
          <a:p>
            <a:pPr marL="171450" indent="-171450" algn="just">
              <a:buFont typeface="Arial"/>
              <a:buChar char="•"/>
            </a:pPr>
            <a:r>
              <a:rPr lang="es-ES" sz="1200" dirty="0" smtClean="0">
                <a:solidFill>
                  <a:schemeClr val="bg1"/>
                </a:solidFill>
                <a:latin typeface="MinION PRO"/>
                <a:cs typeface="MinION PRO"/>
              </a:rPr>
              <a:t>Titulados en Derecho</a:t>
            </a:r>
          </a:p>
          <a:p>
            <a:pPr marL="171450" indent="-171450" algn="just">
              <a:buFont typeface="Arial"/>
              <a:buChar char="•"/>
            </a:pPr>
            <a:r>
              <a:rPr lang="es-ES" sz="1200" dirty="0" smtClean="0">
                <a:solidFill>
                  <a:schemeClr val="bg1"/>
                </a:solidFill>
                <a:latin typeface="MinION PRO"/>
                <a:cs typeface="MinION PRO"/>
              </a:rPr>
              <a:t>Personal de Administración de Justicia</a:t>
            </a:r>
          </a:p>
          <a:p>
            <a:pPr marL="171450" indent="-171450" algn="just">
              <a:buFont typeface="Arial"/>
              <a:buChar char="•"/>
            </a:pPr>
            <a:r>
              <a:rPr lang="es-ES" sz="1200" dirty="0" smtClean="0">
                <a:solidFill>
                  <a:schemeClr val="bg1"/>
                </a:solidFill>
                <a:latin typeface="MinION PRO"/>
                <a:cs typeface="MinION PRO"/>
              </a:rPr>
              <a:t>Miembros de las Fuerzas y Cuerpos de Seguridad </a:t>
            </a:r>
          </a:p>
          <a:p>
            <a:pPr marL="171450" indent="-171450" algn="just">
              <a:buFont typeface="Arial"/>
              <a:buChar char="•"/>
            </a:pPr>
            <a:r>
              <a:rPr lang="es-ES" sz="1200" dirty="0" smtClean="0">
                <a:solidFill>
                  <a:schemeClr val="bg1"/>
                </a:solidFill>
                <a:latin typeface="MinION PRO"/>
                <a:cs typeface="MinION PRO"/>
              </a:rPr>
              <a:t>Interesados</a:t>
            </a:r>
          </a:p>
          <a:p>
            <a:pPr algn="just"/>
            <a:endParaRPr lang="es-ES" sz="1200" dirty="0">
              <a:solidFill>
                <a:schemeClr val="bg1"/>
              </a:solidFill>
              <a:latin typeface="MinION PRO"/>
              <a:cs typeface="MinION PRO"/>
            </a:endParaRPr>
          </a:p>
        </p:txBody>
      </p:sp>
      <p:sp>
        <p:nvSpPr>
          <p:cNvPr id="41" name="Rectángulo 40"/>
          <p:cNvSpPr/>
          <p:nvPr/>
        </p:nvSpPr>
        <p:spPr>
          <a:xfrm>
            <a:off x="6137201" y="5260345"/>
            <a:ext cx="2834217" cy="2105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lnSpc>
                <a:spcPct val="90000"/>
              </a:lnSpc>
              <a:buFont typeface="Arial"/>
              <a:buChar char="•"/>
            </a:pPr>
            <a:r>
              <a:rPr lang="es-ES" sz="1200" dirty="0" smtClean="0">
                <a:latin typeface="MinION PRO"/>
                <a:cs typeface="MinION PRO"/>
              </a:rPr>
              <a:t>Gratuita para los estudiantes de la Universidad de Granada</a:t>
            </a:r>
          </a:p>
          <a:p>
            <a:pPr algn="just">
              <a:lnSpc>
                <a:spcPct val="90000"/>
              </a:lnSpc>
            </a:pPr>
            <a:endParaRPr lang="es-ES" sz="1200" dirty="0">
              <a:latin typeface="MinION PRO"/>
              <a:cs typeface="MinION PRO"/>
            </a:endParaRPr>
          </a:p>
          <a:p>
            <a:pPr marL="171450" indent="-171450" algn="just">
              <a:lnSpc>
                <a:spcPct val="90000"/>
              </a:lnSpc>
              <a:buFont typeface="Arial"/>
              <a:buChar char="•"/>
            </a:pPr>
            <a:r>
              <a:rPr lang="es-ES" sz="1200" dirty="0" smtClean="0">
                <a:latin typeface="MinION PRO"/>
                <a:cs typeface="MinION PRO"/>
              </a:rPr>
              <a:t>10 euros para el resto de destinatarios. Ingreso en Cuenta</a:t>
            </a:r>
            <a:r>
              <a:rPr lang="es-ES" sz="1200" dirty="0">
                <a:latin typeface="MinION PRO"/>
                <a:cs typeface="MinION PRO"/>
              </a:rPr>
              <a:t>: </a:t>
            </a:r>
            <a:r>
              <a:rPr lang="es-ES" sz="1200" dirty="0" smtClean="0">
                <a:latin typeface="MinION PRO"/>
                <a:cs typeface="MinION PRO"/>
              </a:rPr>
              <a:t>ES2404873000722000055486. Concepto</a:t>
            </a:r>
            <a:r>
              <a:rPr lang="es-ES" sz="1200" dirty="0" smtClean="0">
                <a:latin typeface="MinION PRO"/>
                <a:cs typeface="MinION PRO"/>
              </a:rPr>
              <a:t>: Dactiloscopia, nombre y apellidos del asistente.</a:t>
            </a:r>
            <a:endParaRPr lang="es-ES" sz="1200" dirty="0">
              <a:latin typeface="MinION PRO"/>
              <a:cs typeface="MinION PRO"/>
            </a:endParaRPr>
          </a:p>
          <a:p>
            <a:pPr algn="just">
              <a:lnSpc>
                <a:spcPct val="90000"/>
              </a:lnSpc>
            </a:pPr>
            <a:endParaRPr lang="es-ES" sz="1200" dirty="0" smtClean="0">
              <a:latin typeface="MinION PRO"/>
              <a:cs typeface="MinION PRO"/>
            </a:endParaRPr>
          </a:p>
          <a:p>
            <a:pPr algn="just">
              <a:lnSpc>
                <a:spcPct val="90000"/>
              </a:lnSpc>
            </a:pPr>
            <a:endParaRPr lang="es-ES" sz="1200" dirty="0">
              <a:latin typeface="MinION PRO"/>
              <a:cs typeface="MinION PRO"/>
            </a:endParaRPr>
          </a:p>
          <a:p>
            <a:pPr algn="just">
              <a:lnSpc>
                <a:spcPct val="90000"/>
              </a:lnSpc>
            </a:pPr>
            <a:endParaRPr lang="es-ES" sz="1200" dirty="0" smtClean="0">
              <a:latin typeface="MinION PRO"/>
              <a:cs typeface="MinION PRO"/>
            </a:endParaRPr>
          </a:p>
          <a:p>
            <a:pPr algn="just"/>
            <a:endParaRPr lang="es-ES" sz="1200" dirty="0">
              <a:latin typeface="MinION PRO"/>
              <a:cs typeface="MinION PRO"/>
            </a:endParaRPr>
          </a:p>
        </p:txBody>
      </p:sp>
      <p:sp>
        <p:nvSpPr>
          <p:cNvPr id="42" name="CuadroTexto 41"/>
          <p:cNvSpPr txBox="1"/>
          <p:nvPr/>
        </p:nvSpPr>
        <p:spPr>
          <a:xfrm>
            <a:off x="6136682" y="4780855"/>
            <a:ext cx="3037416" cy="338554"/>
          </a:xfrm>
          <a:prstGeom prst="rect">
            <a:avLst/>
          </a:prstGeom>
          <a:solidFill>
            <a:srgbClr val="0F2417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1600" dirty="0" smtClean="0">
                <a:latin typeface="MinION PRO"/>
                <a:cs typeface="MinION PRO"/>
              </a:rPr>
              <a:t>PRECIO MATRÍCULA</a:t>
            </a:r>
            <a:endParaRPr lang="es-ES" sz="1600" dirty="0">
              <a:latin typeface="MinION PRO"/>
              <a:cs typeface="MinION PRO"/>
            </a:endParaRPr>
          </a:p>
        </p:txBody>
      </p:sp>
      <p:sp>
        <p:nvSpPr>
          <p:cNvPr id="43" name="CuadroTexto 42"/>
          <p:cNvSpPr txBox="1"/>
          <p:nvPr/>
        </p:nvSpPr>
        <p:spPr>
          <a:xfrm>
            <a:off x="6136682" y="2672661"/>
            <a:ext cx="3037416" cy="338554"/>
          </a:xfrm>
          <a:prstGeom prst="rect">
            <a:avLst/>
          </a:prstGeom>
          <a:solidFill>
            <a:srgbClr val="0F2417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1600" dirty="0" smtClean="0">
                <a:latin typeface="MinION PRO"/>
                <a:cs typeface="MinION PRO"/>
              </a:rPr>
              <a:t>HORARIO</a:t>
            </a:r>
            <a:endParaRPr lang="es-ES" sz="1600" dirty="0">
              <a:latin typeface="MinION PRO"/>
              <a:cs typeface="MinION PRO"/>
            </a:endParaRPr>
          </a:p>
        </p:txBody>
      </p:sp>
      <p:sp>
        <p:nvSpPr>
          <p:cNvPr id="47" name="CuadroTexto 46"/>
          <p:cNvSpPr txBox="1"/>
          <p:nvPr/>
        </p:nvSpPr>
        <p:spPr>
          <a:xfrm>
            <a:off x="3037416" y="508057"/>
            <a:ext cx="3119966" cy="338554"/>
          </a:xfrm>
          <a:prstGeom prst="rect">
            <a:avLst/>
          </a:prstGeom>
          <a:solidFill>
            <a:srgbClr val="0F2417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1600" dirty="0" smtClean="0">
                <a:latin typeface="MinION PRO"/>
                <a:cs typeface="MinION PRO"/>
              </a:rPr>
              <a:t>1,5 CRÉDITOS ECTS</a:t>
            </a:r>
            <a:endParaRPr lang="es-ES" sz="1600" dirty="0">
              <a:latin typeface="MinION PRO"/>
              <a:cs typeface="MinION PRO"/>
            </a:endParaRPr>
          </a:p>
        </p:txBody>
      </p:sp>
      <p:sp>
        <p:nvSpPr>
          <p:cNvPr id="50" name="Rectángulo 49"/>
          <p:cNvSpPr/>
          <p:nvPr/>
        </p:nvSpPr>
        <p:spPr>
          <a:xfrm>
            <a:off x="61382" y="5260345"/>
            <a:ext cx="2834217" cy="12588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s-ES" sz="1200" dirty="0">
                <a:latin typeface="MinION PRO"/>
                <a:cs typeface="MinION PRO"/>
              </a:rPr>
              <a:t>Este programa busca la enseñanza de técnicas de cotejo de huellas, en una doble vertiente:</a:t>
            </a:r>
          </a:p>
          <a:p>
            <a:pPr lvl="0" algn="just">
              <a:lnSpc>
                <a:spcPct val="90000"/>
              </a:lnSpc>
            </a:pPr>
            <a:endParaRPr lang="es-ES" sz="1200" dirty="0" smtClean="0">
              <a:latin typeface="MinION PRO"/>
              <a:cs typeface="MinION PRO"/>
            </a:endParaRPr>
          </a:p>
          <a:p>
            <a:pPr marL="171450" indent="-171450" algn="just">
              <a:lnSpc>
                <a:spcPct val="90000"/>
              </a:lnSpc>
              <a:buFont typeface="Arial"/>
              <a:buChar char="•"/>
            </a:pPr>
            <a:r>
              <a:rPr lang="es-ES" sz="1200" dirty="0" smtClean="0">
                <a:latin typeface="MinION PRO"/>
                <a:cs typeface="MinION PRO"/>
              </a:rPr>
              <a:t>Jurídico</a:t>
            </a:r>
            <a:r>
              <a:rPr lang="es-ES" sz="1200" dirty="0">
                <a:latin typeface="MinION PRO"/>
                <a:cs typeface="MinION PRO"/>
              </a:rPr>
              <a:t>-</a:t>
            </a:r>
            <a:r>
              <a:rPr lang="es-ES" sz="1200" dirty="0" smtClean="0">
                <a:latin typeface="MinION PRO"/>
                <a:cs typeface="MinION PRO"/>
              </a:rPr>
              <a:t>penal</a:t>
            </a:r>
          </a:p>
          <a:p>
            <a:pPr algn="just">
              <a:lnSpc>
                <a:spcPct val="90000"/>
              </a:lnSpc>
            </a:pPr>
            <a:endParaRPr lang="es-ES" sz="1200" dirty="0">
              <a:latin typeface="MinION PRO"/>
              <a:cs typeface="MinION PRO"/>
            </a:endParaRPr>
          </a:p>
          <a:p>
            <a:pPr marL="171450" lvl="0" indent="-171450" algn="just">
              <a:lnSpc>
                <a:spcPct val="90000"/>
              </a:lnSpc>
              <a:buFont typeface="Arial"/>
              <a:buChar char="•"/>
            </a:pPr>
            <a:r>
              <a:rPr lang="es-ES" sz="1200" dirty="0" smtClean="0">
                <a:latin typeface="MinION PRO"/>
                <a:cs typeface="MinION PRO"/>
              </a:rPr>
              <a:t>Científico</a:t>
            </a:r>
            <a:r>
              <a:rPr lang="es-ES" sz="1200" dirty="0">
                <a:latin typeface="MinION PRO"/>
                <a:cs typeface="MinION PRO"/>
              </a:rPr>
              <a:t>-</a:t>
            </a:r>
            <a:r>
              <a:rPr lang="es-ES" sz="1200" dirty="0" smtClean="0">
                <a:latin typeface="MinION PRO"/>
                <a:cs typeface="MinION PRO"/>
              </a:rPr>
              <a:t>criminológica</a:t>
            </a:r>
            <a:endParaRPr lang="es-ES" sz="1200" dirty="0">
              <a:latin typeface="MinION PRO"/>
              <a:cs typeface="MinION PRO"/>
            </a:endParaRPr>
          </a:p>
        </p:txBody>
      </p:sp>
      <p:sp>
        <p:nvSpPr>
          <p:cNvPr id="51" name="CuadroTexto 50"/>
          <p:cNvSpPr txBox="1"/>
          <p:nvPr/>
        </p:nvSpPr>
        <p:spPr>
          <a:xfrm>
            <a:off x="3" y="4778368"/>
            <a:ext cx="3037416" cy="338554"/>
          </a:xfrm>
          <a:prstGeom prst="rect">
            <a:avLst/>
          </a:prstGeom>
          <a:solidFill>
            <a:srgbClr val="0F2417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1600" dirty="0" smtClean="0">
                <a:latin typeface="MinION PRO"/>
                <a:cs typeface="MinION PRO"/>
              </a:rPr>
              <a:t>CONTENIDOS</a:t>
            </a:r>
            <a:endParaRPr lang="es-ES" sz="1600" dirty="0">
              <a:latin typeface="MinION PRO"/>
              <a:cs typeface="MinION PRO"/>
            </a:endParaRPr>
          </a:p>
        </p:txBody>
      </p:sp>
      <p:sp>
        <p:nvSpPr>
          <p:cNvPr id="52" name="CuadroTexto 51"/>
          <p:cNvSpPr txBox="1"/>
          <p:nvPr/>
        </p:nvSpPr>
        <p:spPr>
          <a:xfrm>
            <a:off x="6133608" y="1991638"/>
            <a:ext cx="3037416" cy="338554"/>
          </a:xfrm>
          <a:prstGeom prst="rect">
            <a:avLst/>
          </a:prstGeom>
          <a:solidFill>
            <a:srgbClr val="0F2417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1600" dirty="0" smtClean="0">
                <a:latin typeface="MinION PRO"/>
                <a:cs typeface="MinION PRO"/>
              </a:rPr>
              <a:t>LUGAR</a:t>
            </a:r>
            <a:endParaRPr lang="es-ES" sz="1600" dirty="0">
              <a:latin typeface="MinION PRO"/>
              <a:cs typeface="MinION PRO"/>
            </a:endParaRPr>
          </a:p>
        </p:txBody>
      </p:sp>
      <p:sp>
        <p:nvSpPr>
          <p:cNvPr id="25" name="Rectángulo 24"/>
          <p:cNvSpPr/>
          <p:nvPr/>
        </p:nvSpPr>
        <p:spPr>
          <a:xfrm>
            <a:off x="6245297" y="2360667"/>
            <a:ext cx="283421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s-ES" sz="1200" dirty="0" smtClean="0">
                <a:latin typeface="MinION PRO"/>
                <a:cs typeface="MinION PRO"/>
              </a:rPr>
              <a:t>Sala de Grados del Campus de Melilla </a:t>
            </a:r>
            <a:endParaRPr lang="es-ES" sz="1200" dirty="0">
              <a:latin typeface="MinION PRO"/>
              <a:cs typeface="MinION PRO"/>
            </a:endParaRPr>
          </a:p>
        </p:txBody>
      </p:sp>
      <p:sp>
        <p:nvSpPr>
          <p:cNvPr id="26" name="CuadroTexto 25"/>
          <p:cNvSpPr txBox="1"/>
          <p:nvPr/>
        </p:nvSpPr>
        <p:spPr>
          <a:xfrm>
            <a:off x="6136682" y="3736479"/>
            <a:ext cx="3037416" cy="338554"/>
          </a:xfrm>
          <a:prstGeom prst="rect">
            <a:avLst/>
          </a:prstGeom>
          <a:solidFill>
            <a:srgbClr val="0F2417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1600" dirty="0" smtClean="0">
                <a:latin typeface="MinION PRO"/>
                <a:cs typeface="MinION PRO"/>
              </a:rPr>
              <a:t>INSCRIPCIONES</a:t>
            </a:r>
            <a:endParaRPr lang="es-ES" sz="1600" dirty="0">
              <a:latin typeface="MinION PRO"/>
              <a:cs typeface="MinION PRO"/>
            </a:endParaRPr>
          </a:p>
        </p:txBody>
      </p:sp>
      <p:sp>
        <p:nvSpPr>
          <p:cNvPr id="27" name="Rectángulo 26"/>
          <p:cNvSpPr/>
          <p:nvPr/>
        </p:nvSpPr>
        <p:spPr>
          <a:xfrm>
            <a:off x="6191249" y="4066714"/>
            <a:ext cx="2834217" cy="76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s-ES" sz="1200" dirty="0" smtClean="0">
                <a:latin typeface="MinION PRO"/>
                <a:cs typeface="MinION PRO"/>
              </a:rPr>
              <a:t>Página web de la Facultad de Ciencias Sociales y Jurídicas</a:t>
            </a:r>
            <a:r>
              <a:rPr lang="es-ES" sz="1200" dirty="0">
                <a:latin typeface="MinION PRO"/>
                <a:cs typeface="MinION PRO"/>
              </a:rPr>
              <a:t>: </a:t>
            </a:r>
            <a:r>
              <a:rPr lang="es-ES" sz="1200" dirty="0">
                <a:latin typeface="MinION PRO"/>
                <a:cs typeface="MinION PRO"/>
                <a:hlinkClick r:id="rId4"/>
              </a:rPr>
              <a:t>http://faciso.ugr.es</a:t>
            </a:r>
            <a:r>
              <a:rPr lang="es-ES" sz="1200" dirty="0" smtClean="0">
                <a:latin typeface="MinION PRO"/>
                <a:cs typeface="MinION PRO"/>
                <a:hlinkClick r:id="rId4"/>
              </a:rPr>
              <a:t>/</a:t>
            </a:r>
            <a:r>
              <a:rPr lang="es-ES" sz="1200" dirty="0" smtClean="0">
                <a:latin typeface="MinION PRO"/>
                <a:cs typeface="MinION PRO"/>
              </a:rPr>
              <a:t>  (hasta el 13 de noviembre)</a:t>
            </a:r>
            <a:endParaRPr lang="es-ES" sz="1200" dirty="0">
              <a:latin typeface="MinION PRO"/>
              <a:cs typeface="MinION PRO"/>
            </a:endParaRPr>
          </a:p>
        </p:txBody>
      </p:sp>
      <p:sp>
        <p:nvSpPr>
          <p:cNvPr id="32" name="Rectángulo 31"/>
          <p:cNvSpPr/>
          <p:nvPr/>
        </p:nvSpPr>
        <p:spPr>
          <a:xfrm>
            <a:off x="6231785" y="3076871"/>
            <a:ext cx="2847729" cy="68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80000"/>
              </a:lnSpc>
            </a:pPr>
            <a:r>
              <a:rPr lang="es-ES" sz="1200" dirty="0" smtClean="0">
                <a:latin typeface="MinION PRO"/>
                <a:cs typeface="MinION PRO"/>
              </a:rPr>
              <a:t>Día 17 de noviembre </a:t>
            </a:r>
            <a:r>
              <a:rPr lang="es-ES_tradnl" sz="1200" dirty="0">
                <a:latin typeface="MinION PRO"/>
                <a:cs typeface="MinION PRO"/>
              </a:rPr>
              <a:t>de 9:00 a 14:00 y de 16:00 a 21:</a:t>
            </a:r>
            <a:r>
              <a:rPr lang="es-ES_tradnl" sz="1200" dirty="0" smtClean="0">
                <a:latin typeface="MinION PRO"/>
                <a:cs typeface="MinION PRO"/>
              </a:rPr>
              <a:t>00.</a:t>
            </a:r>
          </a:p>
          <a:p>
            <a:pPr algn="just">
              <a:lnSpc>
                <a:spcPct val="80000"/>
              </a:lnSpc>
            </a:pPr>
            <a:endParaRPr lang="es-ES_tradnl" sz="1200" dirty="0">
              <a:latin typeface="MinION PRO"/>
              <a:cs typeface="MinION PRO"/>
            </a:endParaRPr>
          </a:p>
          <a:p>
            <a:pPr algn="just">
              <a:lnSpc>
                <a:spcPct val="80000"/>
              </a:lnSpc>
            </a:pPr>
            <a:r>
              <a:rPr lang="es-ES" sz="1200" dirty="0">
                <a:latin typeface="MinION PRO"/>
                <a:cs typeface="MinION PRO"/>
              </a:rPr>
              <a:t>Día </a:t>
            </a:r>
            <a:r>
              <a:rPr lang="es-ES" sz="1200" dirty="0" smtClean="0">
                <a:latin typeface="MinION PRO"/>
                <a:cs typeface="MinION PRO"/>
              </a:rPr>
              <a:t>18 </a:t>
            </a:r>
            <a:r>
              <a:rPr lang="es-ES" sz="1200" dirty="0">
                <a:latin typeface="MinION PRO"/>
                <a:cs typeface="MinION PRO"/>
              </a:rPr>
              <a:t>de noviembre </a:t>
            </a:r>
            <a:r>
              <a:rPr lang="es-ES_tradnl" sz="1200" dirty="0">
                <a:latin typeface="MinION PRO"/>
                <a:cs typeface="MinION PRO"/>
              </a:rPr>
              <a:t>de 9:00 a 14:</a:t>
            </a:r>
            <a:r>
              <a:rPr lang="es-ES_tradnl" sz="1200" dirty="0" smtClean="0">
                <a:latin typeface="MinION PRO"/>
                <a:cs typeface="MinION PRO"/>
              </a:rPr>
              <a:t>00.</a:t>
            </a:r>
            <a:endParaRPr lang="es-ES" sz="1200" dirty="0">
              <a:latin typeface="MinION PRO"/>
              <a:cs typeface="MinION PRO"/>
            </a:endParaRPr>
          </a:p>
        </p:txBody>
      </p:sp>
      <p:sp>
        <p:nvSpPr>
          <p:cNvPr id="33" name="CuadroTexto 32"/>
          <p:cNvSpPr txBox="1"/>
          <p:nvPr/>
        </p:nvSpPr>
        <p:spPr>
          <a:xfrm>
            <a:off x="3285915" y="1060544"/>
            <a:ext cx="262466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 smtClean="0">
                <a:solidFill>
                  <a:srgbClr val="0F2417"/>
                </a:solidFill>
                <a:latin typeface="Minion pro"/>
                <a:cs typeface="Minion pro"/>
              </a:rPr>
              <a:t>Todos los asistentes tendrán un Diploma de Asistencia</a:t>
            </a:r>
            <a:endParaRPr lang="es-ES" sz="1400" b="1" dirty="0" smtClean="0">
              <a:latin typeface="Minion pro"/>
              <a:cs typeface="Minion pro"/>
            </a:endParaRP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159229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</TotalTime>
  <Words>297</Words>
  <Application>Microsoft Macintosh PowerPoint</Application>
  <PresentationFormat>Presentación en pantalla (4:3)</PresentationFormat>
  <Paragraphs>57</Paragraphs>
  <Slides>2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3" baseType="lpstr">
      <vt:lpstr>Tema de Office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Ana Maria Plata Diaz</dc:creator>
  <cp:lastModifiedBy>Ana Maria Plata Diaz</cp:lastModifiedBy>
  <cp:revision>38</cp:revision>
  <dcterms:created xsi:type="dcterms:W3CDTF">2017-10-10T18:27:45Z</dcterms:created>
  <dcterms:modified xsi:type="dcterms:W3CDTF">2017-10-13T12:40:33Z</dcterms:modified>
</cp:coreProperties>
</file>